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76" r:id="rId2"/>
  </p:sldMasterIdLst>
  <p:notesMasterIdLst>
    <p:notesMasterId r:id="rId63"/>
  </p:notesMasterIdLst>
  <p:sldIdLst>
    <p:sldId id="257" r:id="rId3"/>
    <p:sldId id="327" r:id="rId4"/>
    <p:sldId id="340" r:id="rId5"/>
    <p:sldId id="328" r:id="rId6"/>
    <p:sldId id="336" r:id="rId7"/>
    <p:sldId id="329" r:id="rId8"/>
    <p:sldId id="330" r:id="rId9"/>
    <p:sldId id="331" r:id="rId10"/>
    <p:sldId id="333" r:id="rId11"/>
    <p:sldId id="335" r:id="rId12"/>
    <p:sldId id="334" r:id="rId13"/>
    <p:sldId id="338" r:id="rId14"/>
    <p:sldId id="342" r:id="rId15"/>
    <p:sldId id="343" r:id="rId16"/>
    <p:sldId id="352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4" r:id="rId26"/>
    <p:sldId id="355" r:id="rId27"/>
    <p:sldId id="356" r:id="rId28"/>
    <p:sldId id="358" r:id="rId29"/>
    <p:sldId id="359" r:id="rId30"/>
    <p:sldId id="357" r:id="rId31"/>
    <p:sldId id="360" r:id="rId32"/>
    <p:sldId id="361" r:id="rId33"/>
    <p:sldId id="363" r:id="rId34"/>
    <p:sldId id="364" r:id="rId35"/>
    <p:sldId id="370" r:id="rId36"/>
    <p:sldId id="371" r:id="rId37"/>
    <p:sldId id="372" r:id="rId38"/>
    <p:sldId id="373" r:id="rId39"/>
    <p:sldId id="374" r:id="rId40"/>
    <p:sldId id="375" r:id="rId41"/>
    <p:sldId id="344" r:id="rId42"/>
    <p:sldId id="259" r:id="rId43"/>
    <p:sldId id="260" r:id="rId44"/>
    <p:sldId id="274" r:id="rId45"/>
    <p:sldId id="275" r:id="rId46"/>
    <p:sldId id="272" r:id="rId47"/>
    <p:sldId id="273" r:id="rId48"/>
    <p:sldId id="376" r:id="rId49"/>
    <p:sldId id="377" r:id="rId50"/>
    <p:sldId id="378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26" r:id="rId6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>
        <p:scale>
          <a:sx n="88" d="100"/>
          <a:sy n="88" d="100"/>
        </p:scale>
        <p:origin x="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9006-6D93-4350-B5FB-829099119A33}" type="datetimeFigureOut">
              <a:rPr lang="de-AT" smtClean="0"/>
              <a:t>18.08.2017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858A-7653-49B0-B286-4AD178447CC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106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fld id="{87BA4496-F3C5-4573-A5F4-8BCEA27DDAEC}" type="slidenum">
              <a:rPr lang="de-DE" altLang="de-DE" sz="600" b="0" smtClean="0"/>
              <a:pPr/>
              <a:t>1</a:t>
            </a:fld>
            <a:endParaRPr lang="de-DE" altLang="de-DE" sz="600" b="0" dirty="0"/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/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4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70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04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48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252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86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4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14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60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60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fld id="{87BA4496-F3C5-4573-A5F4-8BCEA27DDAEC}" type="slidenum">
              <a:rPr lang="de-DE" altLang="de-DE" sz="600" b="0" smtClean="0"/>
              <a:pPr/>
              <a:t>2</a:t>
            </a:fld>
            <a:endParaRPr lang="de-DE" altLang="de-DE" sz="600" b="0" dirty="0"/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/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48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785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97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348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68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062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152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333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922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667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431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fld id="{87BA4496-F3C5-4573-A5F4-8BCEA27DDAEC}" type="slidenum">
              <a:rPr lang="de-DE" altLang="de-DE" sz="600" b="0" smtClean="0"/>
              <a:pPr/>
              <a:t>3</a:t>
            </a:fld>
            <a:endParaRPr lang="de-DE" altLang="de-DE" sz="600" b="0" dirty="0"/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/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749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110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031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902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854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03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93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947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548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266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3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1495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001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fld id="{87BA4496-F3C5-4573-A5F4-8BCEA27DDAEC}" type="slidenum">
              <a:rPr lang="de-DE" altLang="de-DE" sz="600" b="0" smtClean="0"/>
              <a:pPr/>
              <a:t>41</a:t>
            </a:fld>
            <a:endParaRPr lang="de-DE" altLang="de-DE" sz="600" b="0" dirty="0"/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600" b="0" dirty="0"/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625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262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245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697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288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430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3407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1100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32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4506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720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5789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0318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55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5869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6395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5921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2691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4430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39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24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61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7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13.08.2007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A4496-F3C5-4573-A5F4-8BCEA27DDAEC}" type="slidenum">
              <a:rPr kumimoji="0" lang="de-DE" altLang="de-DE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pPr marL="0" marR="0" lvl="0" indent="0" algn="r" defTabSz="444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-GroteskNor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501650" indent="-1920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771525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081088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1390650" indent="-153988" defTabSz="4445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18478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3050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27622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219450" indent="-153988" defTabSz="4445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4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-GroteskNor" pitchFamily="2" charset="0"/>
                <a:ea typeface="ＭＳ Ｐゴシック" panose="020B0600070205080204" pitchFamily="34" charset="-128"/>
                <a:cs typeface="+mn-cs"/>
              </a:rPr>
              <a:t>Autor / Thema der Präsentation</a:t>
            </a: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de-AT" altLang="de-DE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772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El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El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75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8637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El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El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374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081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mf_Uebersicht_Uebersichtsfolie">
    <p:bg>
      <p:bgPr>
        <a:solidFill>
          <a:schemeClr val="accent1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354524"/>
            <a:ext cx="9270582" cy="758952"/>
          </a:xfrm>
        </p:spPr>
        <p:txBody>
          <a:bodyPr anchor="ctr" anchorCtr="0"/>
          <a:lstStyle>
            <a:lvl1pPr>
              <a:defRPr baseline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28" y="413960"/>
            <a:ext cx="157770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mf_Uebersichtsfolie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354524"/>
            <a:ext cx="4256161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28" y="413960"/>
            <a:ext cx="157770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El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El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4886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783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htec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El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518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53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m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354524"/>
            <a:ext cx="9801492" cy="758952"/>
          </a:xfrm>
        </p:spPr>
        <p:txBody>
          <a:bodyPr anchor="ctr" anchorCtr="0"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28" y="413960"/>
            <a:ext cx="157770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1" name="Grafik 10" descr="ul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6160" y="260648"/>
            <a:ext cx="4271797" cy="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7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htec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El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63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El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El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969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0261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El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El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698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_mf_Uebersichtsfolie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354524"/>
            <a:ext cx="4256161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28" y="413960"/>
            <a:ext cx="1577708" cy="5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2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El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El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24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264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htec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El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8989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  <a:prstGeom prst="rect">
            <a:avLst/>
          </a:prstGeom>
        </p:spPr>
        <p:txBody>
          <a:bodyPr/>
          <a:lstStyle/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868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1" name="Grafik 10" descr="ul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6160" y="260648"/>
            <a:ext cx="4271797" cy="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htec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El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12F0C95-2C14-4C69-818C-E38375E8CA05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BB4DE1DF-99F5-42EE-BC88-D30D9282021B}" type="datetimeFigureOut">
              <a:rPr lang="de-AT" smtClean="0"/>
              <a:t>18.08.2017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313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025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Textmasterformate durch Klicken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2893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feld 6"/>
          <p:cNvSpPr txBox="1">
            <a:spLocks noChangeArrowheads="1"/>
          </p:cNvSpPr>
          <p:nvPr/>
        </p:nvSpPr>
        <p:spPr bwMode="auto">
          <a:xfrm>
            <a:off x="784622" y="1163643"/>
            <a:ext cx="10622756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ele-GroteskNor" pitchFamily="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</a:pPr>
            <a:r>
              <a:rPr lang="de-AT" altLang="de-DE" sz="3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Datenschutz für Gemeinden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14A9B9-D2A6-49C5-A051-8ECC4B60C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819399"/>
            <a:ext cx="8534400" cy="3233057"/>
          </a:xfrm>
        </p:spPr>
        <p:txBody>
          <a:bodyPr>
            <a:normAutofit/>
          </a:bodyPr>
          <a:lstStyle/>
          <a:p>
            <a:r>
              <a:rPr lang="de-AT" dirty="0"/>
              <a:t>Mag. Martin </a:t>
            </a:r>
            <a:r>
              <a:rPr lang="de-AT" dirty="0" err="1"/>
              <a:t>führer</a:t>
            </a:r>
            <a:r>
              <a:rPr lang="de-AT" dirty="0"/>
              <a:t>, </a:t>
            </a:r>
            <a:r>
              <a:rPr lang="de-AT" dirty="0" err="1"/>
              <a:t>ll.m</a:t>
            </a:r>
            <a:r>
              <a:rPr lang="de-AT" dirty="0"/>
              <a:t>.</a:t>
            </a:r>
          </a:p>
          <a:p>
            <a:endParaRPr lang="de-AT" sz="200" dirty="0"/>
          </a:p>
          <a:p>
            <a:endParaRPr lang="de-AT" sz="200" dirty="0"/>
          </a:p>
          <a:p>
            <a:endParaRPr lang="de-AT" sz="200" dirty="0"/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r>
              <a:rPr lang="de-DE" altLang="de-DE" sz="1463" b="0" cap="none" spc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Rechtsanwalt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r>
              <a:rPr lang="de-DE" altLang="de-DE" sz="1463" b="0" cap="none" spc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Lektor FH St. Pölten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r>
              <a:rPr lang="de-DE" altLang="de-DE" sz="1463" b="0" cap="none" spc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Zertifizierter Datenschutzbeauftragter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endParaRPr lang="de-DE" altLang="de-DE" sz="1463" b="0" cap="none" spc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endParaRPr lang="de-DE" altLang="de-DE" sz="1463" b="0" cap="none" spc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endParaRPr lang="de-DE" altLang="de-DE" sz="1463" b="0" cap="none" spc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r>
              <a:rPr lang="de-DE" altLang="de-DE" sz="1463" b="0" i="1" cap="none" spc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06.09.2017</a:t>
            </a:r>
          </a:p>
          <a:p>
            <a:pPr lvl="0">
              <a:lnSpc>
                <a:spcPct val="90000"/>
              </a:lnSpc>
              <a:spcBef>
                <a:spcPct val="25000"/>
              </a:spcBef>
              <a:buClrTx/>
              <a:buSzTx/>
            </a:pPr>
            <a:r>
              <a:rPr lang="de-DE" altLang="de-DE" sz="1463" b="0" i="1" cap="none" spc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 Landesfachtagung FLGNÖ</a:t>
            </a:r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426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484766"/>
            <a:ext cx="11449050" cy="4862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Exkurs </a:t>
            </a: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Aufbewahrungsfristen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6 Monate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Bewerberdaten; 6 Monate gerechnet ab erfolgloser Bewerbung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Ausnahme: Zustimmung für längere Aufbewahrung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7 Jahre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Bücher und Belege; § 132 BAO; UGB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10 Jahre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Dokumentationen im Gesundheitsbereich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Unterlagen für allfällige Ansprüche aus der Produkthaftung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22 Jahre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Grundstücksgeschäfte; UStG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30 Jahre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Daten, die zur Erstellung von Dienstzeugnissen notwendig sind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Daten über Arbeitsunfälle (allg. absolute Verjährungsfrist für Schadenersatzansprüche)</a:t>
            </a:r>
          </a:p>
        </p:txBody>
      </p:sp>
    </p:spTree>
    <p:extLst>
      <p:ext uri="{BB962C8B-B14F-4D97-AF65-F5344CB8AC3E}">
        <p14:creationId xmlns:p14="http://schemas.microsoft.com/office/powerpoint/2010/main" val="134258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42824"/>
            <a:ext cx="11449050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2. Datenschutzrechtliche Grundsätze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Verhältnismäßigkeit / Datenminimierung / Speicherbegrenzung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 dürfen nur dem Zweck entsprechend angemessen und im (bloß) beschränkten Maß verarbeitet werden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zB: Zweck auch mit anonymisierten Daten erreichbar (zB Statistik) 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überschießende Datenverarbeitung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zB: Speicherung aller Download-Parameter, wenn nur das Datenvolumen relevant ist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Löschpflicht nach Ablauf der Aufbewahrungsfristen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Transparenz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Informationspflichten (neu im Umfang)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Fair und nach Treu und Glauben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 beachten bei der Interessensabwägung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Richtigkeit, Integrität, Verfügbarkeit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Backups, redundante Systeme in unterschiedlichen Serverräumen</a:t>
            </a:r>
          </a:p>
        </p:txBody>
      </p:sp>
    </p:spTree>
    <p:extLst>
      <p:ext uri="{BB962C8B-B14F-4D97-AF65-F5344CB8AC3E}">
        <p14:creationId xmlns:p14="http://schemas.microsoft.com/office/powerpoint/2010/main" val="422289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64595"/>
            <a:ext cx="11449050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2. Datenschutzrechtliche Grundsätze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(neu) Rechenschaftspflicht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 err="1">
                <a:ea typeface="ＭＳ Ｐゴシック" panose="020B0600070205080204" pitchFamily="34" charset="-128"/>
              </a:rPr>
              <a:t>Accountability</a:t>
            </a:r>
            <a:endParaRPr lang="de-AT" altLang="de-DE" i="1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Der Verantwortliche muss Compliance-Maßnahmen implementieren, die die Einhaltung der Grundsätze sicherstellen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Die Einhaltung dieser Grundsätze muss auch nachgewiesen werden können (gegenüber der DSB)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81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de-DE" altLang="de-DE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Was alles am Plan steht …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17279"/>
              </p:ext>
            </p:extLst>
          </p:nvPr>
        </p:nvGraphicFramePr>
        <p:xfrm>
          <a:off x="853140" y="1676088"/>
          <a:ext cx="10351889" cy="189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74">
                  <a:extLst>
                    <a:ext uri="{9D8B030D-6E8A-4147-A177-3AD203B41FA5}">
                      <a16:colId xmlns:a16="http://schemas.microsoft.com/office/drawing/2014/main" val="1585123386"/>
                    </a:ext>
                  </a:extLst>
                </a:gridCol>
                <a:gridCol w="8802915">
                  <a:extLst>
                    <a:ext uri="{9D8B030D-6E8A-4147-A177-3AD203B41FA5}">
                      <a16:colId xmlns:a16="http://schemas.microsoft.com/office/drawing/2014/main" val="3754768677"/>
                    </a:ext>
                  </a:extLst>
                </a:gridCol>
              </a:tblGrid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Was darf ich? – Die Zulässigkeitsprüfung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54058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Ausgewählte Datenschutzfragen</a:t>
                      </a:r>
                      <a:endParaRPr kumimoji="0" lang="de-A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56753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Neues Datenschutzrecht: Die Datenschutz-Grundverordnung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3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30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Ausgewählte Fragen aus der Gemeindepraxis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meinen Bauhof mit einer Videokamera überwachen?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Caritas Auskunft über die Sterbefälle in der Gemeinde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Lokalzeitung Auskunft über die Geburten zwecks Veröffentlichung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Benötige ich einen Datenschutzbeauftragten für die Gemeinde?</a:t>
            </a:r>
          </a:p>
        </p:txBody>
      </p:sp>
    </p:spTree>
    <p:extLst>
      <p:ext uri="{BB962C8B-B14F-4D97-AF65-F5344CB8AC3E}">
        <p14:creationId xmlns:p14="http://schemas.microsoft.com/office/powerpoint/2010/main" val="24332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Ausgewählte Fragen aus der Gemeindepraxis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Darf ich meinen Bauhof mit einer Videokamera überwachen?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Caritas Auskunft über die Sterbefälle in der Gemeinde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Lokalzeitung Auskunft über die Geburten zwecks Veröffentlichung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Benötige ich einen Datenschutzbeauftragten für die Gemeinde?</a:t>
            </a:r>
          </a:p>
        </p:txBody>
      </p:sp>
    </p:spTree>
    <p:extLst>
      <p:ext uri="{BB962C8B-B14F-4D97-AF65-F5344CB8AC3E}">
        <p14:creationId xmlns:p14="http://schemas.microsoft.com/office/powerpoint/2010/main" val="396189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Videoüberwachung nicht in der DS-GVO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Jedoch im „DSG 2018“ 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außen vor gelassen, ob verordnungskonform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Im Unterschied zur DS-GVO zB „vertragliche Verpflichtung“ und „öffentliches Interesse“ für sich allein kein Rechtfertigungsgrund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Bildverarbeitung im öffentlichen und nicht-öffentlichen Raum zu privaten Zwecken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Zulässig, wenn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Lebenswichtiges Interesse einer Person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Einwilligung der Betroffenen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Durch Gesetz angeordnet/erlaubt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Überwiegende Interessen des Verantwortlichen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6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Überwiegende Interessen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– 3 Fallgruppen gesetzlich vorgesehen: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1. Private Liegenschaften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Vorbeugender Schutz von Personen oder Sachen auf privaten Liegenschaften,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die ausschließlich vom Verantwortlichen benutzt werden,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sofern Videoüberwachung räumlich und zeitlich nicht darüber hinaus reicht (außer unvermeidbare Einbeziehung öffentlicher Verkehrsflächen)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 Überwachung von Einfamilienhäusern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 Überwachung von öffentlichen Gebäuden im Rahmen der Privatwirtschaftsverwaltung</a:t>
            </a:r>
          </a:p>
        </p:txBody>
      </p:sp>
    </p:spTree>
    <p:extLst>
      <p:ext uri="{BB962C8B-B14F-4D97-AF65-F5344CB8AC3E}">
        <p14:creationId xmlns:p14="http://schemas.microsoft.com/office/powerpoint/2010/main" val="103209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Überwiegende Interessen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– 3 Fallgruppen gesetzlich vorgesehen: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2. Öffentlich zugängliche Orte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Vorbeugender Schutz von Personen oder Sachen an öffentlich zugänglichen Orten, die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dem Hausrecht des Verantwortlichen unterliegen </a:t>
            </a:r>
            <a:r>
              <a:rPr lang="de-AT" altLang="de-DE" u="sng" dirty="0">
                <a:ea typeface="ＭＳ Ｐゴシック" panose="020B0600070205080204" pitchFamily="34" charset="-128"/>
                <a:sym typeface="Wingdings" panose="05000000000000000000" pitchFamily="2" charset="2"/>
              </a:rPr>
              <a:t>und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entweder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Rechtsverletzungen bereits erfolgt </a:t>
            </a:r>
            <a:r>
              <a:rPr lang="de-AT" altLang="de-DE" u="sng" dirty="0">
                <a:ea typeface="ＭＳ Ｐゴシック" panose="020B0600070205080204" pitchFamily="34" charset="-128"/>
                <a:sym typeface="Wingdings" panose="05000000000000000000" pitchFamily="2" charset="2"/>
              </a:rPr>
              <a:t>oder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besonderes Gefährdungspotenzial aufgrund des Ortes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Kein gelinderes Mittel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 Videoüberwachungen </a:t>
            </a:r>
            <a:r>
              <a:rPr lang="de-AT" altLang="de-DE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lt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derzeitiger </a:t>
            </a:r>
            <a:r>
              <a:rPr lang="de-AT" altLang="de-DE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StMV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(Trafiken, Bank, Juwelier, Tankstelle, etc.)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 öffentliche Verkehrsmittel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4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Überwiegende Interessen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– 3 Fallgruppen gesetzlich vorgesehen: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3. Freizeitkameras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Privates Dokumentationsinteresse, das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nicht auf Identifizierung unbeteiligter Personen zielt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und auch nicht gezielt Objekte erfassen soll, die die Identifizierung ermöglichen</a:t>
            </a:r>
          </a:p>
        </p:txBody>
      </p:sp>
    </p:spTree>
    <p:extLst>
      <p:ext uri="{BB962C8B-B14F-4D97-AF65-F5344CB8AC3E}">
        <p14:creationId xmlns:p14="http://schemas.microsoft.com/office/powerpoint/2010/main" val="96391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de-DE" altLang="de-DE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Was alles am Plan steht …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10032"/>
              </p:ext>
            </p:extLst>
          </p:nvPr>
        </p:nvGraphicFramePr>
        <p:xfrm>
          <a:off x="853140" y="1676088"/>
          <a:ext cx="10351889" cy="189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74">
                  <a:extLst>
                    <a:ext uri="{9D8B030D-6E8A-4147-A177-3AD203B41FA5}">
                      <a16:colId xmlns:a16="http://schemas.microsoft.com/office/drawing/2014/main" val="1585123386"/>
                    </a:ext>
                  </a:extLst>
                </a:gridCol>
                <a:gridCol w="8802915">
                  <a:extLst>
                    <a:ext uri="{9D8B030D-6E8A-4147-A177-3AD203B41FA5}">
                      <a16:colId xmlns:a16="http://schemas.microsoft.com/office/drawing/2014/main" val="3754768677"/>
                    </a:ext>
                  </a:extLst>
                </a:gridCol>
              </a:tblGrid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Was darf ich? – Die Zulässigkeitsprüfung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54058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Ausgewählte Datenschutzfragen</a:t>
                      </a:r>
                      <a:endParaRPr kumimoji="0" lang="de-A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56753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Neues Datenschutzrecht: Die Datenschutz-Grundverordnung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3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56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Absolut unzulässig</a:t>
            </a:r>
            <a:r>
              <a:rPr lang="de-AT" altLang="de-DE" dirty="0">
                <a:ea typeface="ＭＳ Ｐゴシック" panose="020B0600070205080204" pitchFamily="34" charset="-128"/>
              </a:rPr>
              <a:t> sind Videoüberwachungen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Höchstpersönlichen Lebensbereich (zB WC, Umkleide)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Bildaufnahme zum Zweck der Kontrolle von Dienst-/Arbeitnehmern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12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Wie einzubinden?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Angemessene Datensicherheitsmaßnahmen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Verhinderung Zugang zur Bildaufnahme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Verhinderung nachträgliche Veränderung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Protokollierung der Verarbeitungen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Außer bei Echtzeitüberwachung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Kennzeichnung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Bereich der Bildaufnahme ist zu kennzeichnen (mit Angabe des Verantwortlichen)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87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Videoüberwachung am Bauhof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 löschen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 löschen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wenn für Zweck nicht mehr benötigt und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keine besondere Aufbewahrungspflicht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Maximal nach 72 Stunden – längere Aufbewahrung muss gesondert protokolliert und begründet werden</a:t>
            </a:r>
          </a:p>
        </p:txBody>
      </p:sp>
    </p:spTree>
    <p:extLst>
      <p:ext uri="{BB962C8B-B14F-4D97-AF65-F5344CB8AC3E}">
        <p14:creationId xmlns:p14="http://schemas.microsoft.com/office/powerpoint/2010/main" val="331735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Ausgewählte Fragen aus der Gemeindepraxis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meinen Bauhof mit einer Videokamera überwachen?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Darf ich der Caritas Auskunft über die Sterbefälle in der Gemeinde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Lokalzeitung Auskunft über die Geburten zwecks Veröffentlichung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Benötige ich einen Datenschutzbeauftragten für die Gemeinde?</a:t>
            </a:r>
          </a:p>
        </p:txBody>
      </p:sp>
    </p:spTree>
    <p:extLst>
      <p:ext uri="{BB962C8B-B14F-4D97-AF65-F5344CB8AC3E}">
        <p14:creationId xmlns:p14="http://schemas.microsoft.com/office/powerpoint/2010/main" val="3847064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Caritas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Datenschutz als höchstpersönliches Recht 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Ende des Grundrechtsschutzes: Tod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 von verstorbenen Personen sind datenschutzrechtlich nicht geschützt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Auch in </a:t>
            </a:r>
            <a:r>
              <a:rPr lang="de-AT" altLang="de-DE" dirty="0" err="1">
                <a:ea typeface="ＭＳ Ｐゴシック" panose="020B0600070205080204" pitchFamily="34" charset="-128"/>
              </a:rPr>
              <a:t>StMV</a:t>
            </a:r>
            <a:r>
              <a:rPr lang="de-AT" altLang="de-DE" dirty="0">
                <a:ea typeface="ＭＳ Ｐゴシック" panose="020B0600070205080204" pitchFamily="34" charset="-128"/>
              </a:rPr>
              <a:t> 2004 so dargetan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Postmortaler Persönlichkeitsschutz nach anderen Grundlagen denkbar (§ 16 ABGB, § 78 UrhG)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Auch DS-GVO gilt nicht für Daten Verstorbener (ErwGr 27)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Möglichkeit, das national anders zu regeln, wurde nicht ergriffen</a:t>
            </a:r>
          </a:p>
        </p:txBody>
      </p:sp>
    </p:spTree>
    <p:extLst>
      <p:ext uri="{BB962C8B-B14F-4D97-AF65-F5344CB8AC3E}">
        <p14:creationId xmlns:p14="http://schemas.microsoft.com/office/powerpoint/2010/main" val="375157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Ausgewählte Fragen aus der Gemeindepraxis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meinen Bauhof mit einer Videokamera überwachen?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Caritas Auskunft über die Sterbefälle in der Gemeinde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Darf ich der Lokalzeitung Auskunft über die Geburten zwecks Veröffentlichung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Benötige ich einen Datenschutzbeauftragten für die Gemeinde?</a:t>
            </a:r>
          </a:p>
        </p:txBody>
      </p:sp>
    </p:spTree>
    <p:extLst>
      <p:ext uri="{BB962C8B-B14F-4D97-AF65-F5344CB8AC3E}">
        <p14:creationId xmlns:p14="http://schemas.microsoft.com/office/powerpoint/2010/main" val="72780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Lokalzeitung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Zur Wiederholung: Rechtfertigungsgründe für </a:t>
            </a:r>
            <a:r>
              <a:rPr lang="de-AT" altLang="de-DE" i="1" dirty="0">
                <a:ea typeface="ＭＳ Ｐゴシック" panose="020B0600070205080204" pitchFamily="34" charset="-128"/>
              </a:rPr>
              <a:t>„nicht-sensible“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Einwilligung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Notwendigkeit zur Vertragserfüllung / vorvertragliche Maßnahmen auf Anfrage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Verpflichtung (aus einem Gesetz)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Übertragene Aufgabe im öffentlichen Interesse oder mit hoheitlicher Gewalt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Lebenswichtige Interessen (des Betroffenen oder eines Dritten)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Überwiegende Interessens des Verantwortlichen oder eines Dritten</a:t>
            </a:r>
          </a:p>
        </p:txBody>
      </p:sp>
    </p:spTree>
    <p:extLst>
      <p:ext uri="{BB962C8B-B14F-4D97-AF65-F5344CB8AC3E}">
        <p14:creationId xmlns:p14="http://schemas.microsoft.com/office/powerpoint/2010/main" val="14422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Lokalzeitung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Zur Wiederholung: Rechtfertigungsgründe für </a:t>
            </a:r>
            <a:r>
              <a:rPr lang="de-AT" altLang="de-DE" i="1" dirty="0">
                <a:ea typeface="ＭＳ Ｐゴシック" panose="020B0600070205080204" pitchFamily="34" charset="-128"/>
              </a:rPr>
              <a:t>„nicht-sensible“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Einwilligung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Notwendigkeit zur Vertragserfüllung / vorvertragliche Maßnahmen auf Anfrage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Verpflichtung (aus einem Gesetz)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Übertragene Aufgabe im öffentlichen Interesse oder mit hoheitlicher Gewalt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Lebenswichtige Interessen (des Betroffenen oder eines Dritten)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Überwiegende Interessens des Verantwortlichen oder eines Dritten</a:t>
            </a:r>
            <a:br>
              <a:rPr lang="de-AT" altLang="de-DE" strike="sngStrike" dirty="0">
                <a:ea typeface="ＭＳ Ｐゴシック" panose="020B0600070205080204" pitchFamily="34" charset="-128"/>
              </a:rPr>
            </a:br>
            <a:r>
              <a:rPr lang="de-AT" altLang="de-DE" sz="800" i="1" dirty="0">
                <a:ea typeface="ＭＳ Ｐゴシック" panose="020B0600070205080204" pitchFamily="34" charset="-128"/>
              </a:rPr>
              <a:t>(keine Interessensabwägung im hoheitlichen Bereich; nicht überwiegend)</a:t>
            </a:r>
          </a:p>
        </p:txBody>
      </p:sp>
    </p:spTree>
    <p:extLst>
      <p:ext uri="{BB962C8B-B14F-4D97-AF65-F5344CB8AC3E}">
        <p14:creationId xmlns:p14="http://schemas.microsoft.com/office/powerpoint/2010/main" val="1962558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Lokalzeitung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Verpflichtung oder übertragene Aufgabe?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Gemeinden dürfen Auskünfte aus dem Personenstandsregister erteilen an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Betroffene Personen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Personen, die ein rechtliches Interesse daran haben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Kinder-/Jugendhilfeträger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Hauptverband der österreichischen Sozialversicherungsträger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 an Lokalzeitungen.</a:t>
            </a:r>
          </a:p>
        </p:txBody>
      </p:sp>
    </p:spTree>
    <p:extLst>
      <p:ext uri="{BB962C8B-B14F-4D97-AF65-F5344CB8AC3E}">
        <p14:creationId xmlns:p14="http://schemas.microsoft.com/office/powerpoint/2010/main" val="14906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Lokalzeitung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Gemeinden dürfen Auskünfte aus dem Personenstandsregister erteilen an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Betroffene Personen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Personen, die ein rechtliches Interesse daran haben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Kinder-/Jugendhilfeträger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Hauptverband der österreichischen Sozialversicherungsträger</a:t>
            </a:r>
          </a:p>
        </p:txBody>
      </p:sp>
    </p:spTree>
    <p:extLst>
      <p:ext uri="{BB962C8B-B14F-4D97-AF65-F5344CB8AC3E}">
        <p14:creationId xmlns:p14="http://schemas.microsoft.com/office/powerpoint/2010/main" val="348327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de-DE" altLang="de-DE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Was alles am Plan steht …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/>
          </p:nvPr>
        </p:nvGraphicFramePr>
        <p:xfrm>
          <a:off x="853140" y="1676088"/>
          <a:ext cx="9321373" cy="189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746">
                  <a:extLst>
                    <a:ext uri="{9D8B030D-6E8A-4147-A177-3AD203B41FA5}">
                      <a16:colId xmlns:a16="http://schemas.microsoft.com/office/drawing/2014/main" val="1585123386"/>
                    </a:ext>
                  </a:extLst>
                </a:gridCol>
                <a:gridCol w="7750627">
                  <a:extLst>
                    <a:ext uri="{9D8B030D-6E8A-4147-A177-3AD203B41FA5}">
                      <a16:colId xmlns:a16="http://schemas.microsoft.com/office/drawing/2014/main" val="3754768677"/>
                    </a:ext>
                  </a:extLst>
                </a:gridCol>
              </a:tblGrid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Was darf ich? – Die Zulässigkeitsprüfung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54058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Ausgewählte Datenschutzfragen</a:t>
                      </a:r>
                      <a:endParaRPr kumimoji="0" lang="de-AT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56753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Neues Datenschutzrecht: Die Datenschutz-Grundverordnung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3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14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Datenübermittlung an die Lokalzeitung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Zur Wiederholung: Rechtfertigungsgründe für </a:t>
            </a:r>
            <a:r>
              <a:rPr lang="de-AT" altLang="de-DE" i="1" dirty="0">
                <a:ea typeface="ＭＳ Ｐゴシック" panose="020B0600070205080204" pitchFamily="34" charset="-128"/>
              </a:rPr>
              <a:t>„nicht-sensible“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Einwilligung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Notwendigkeit zur Vertragserfüllung / vorvertragliche Maßnahmen auf Anfrage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Rechtliche Verpflichtung (aus einem Gesetz)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Übertragene Aufgabe im öffentlichen Interesse oder mit hoheitlicher Gewalt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Lebenswichtige Interessen (des Betroffenen oder eines Dritten)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trike="sngStrike" dirty="0">
                <a:ea typeface="ＭＳ Ｐゴシック" panose="020B0600070205080204" pitchFamily="34" charset="-128"/>
              </a:rPr>
              <a:t>Überwiegende Interessens des Verantwortlichen oder eines Dritten</a:t>
            </a:r>
            <a:endParaRPr lang="de-AT" altLang="de-DE" sz="800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0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968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Einwilligung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Anforderungen wie bisher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Freiwillig </a:t>
            </a:r>
            <a:r>
              <a:rPr lang="de-AT" altLang="de-DE" u="sng" dirty="0">
                <a:ea typeface="ＭＳ Ｐゴシック" panose="020B0600070205080204" pitchFamily="34" charset="-128"/>
              </a:rPr>
              <a:t>und</a:t>
            </a:r>
            <a:r>
              <a:rPr lang="de-AT" altLang="de-DE" dirty="0">
                <a:ea typeface="ＭＳ Ｐゴシック" panose="020B0600070205080204" pitchFamily="34" charset="-128"/>
              </a:rPr>
              <a:t> in Kenntnis der Sachlage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Klarstellungen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Koppelungsverbot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Keine freiwillige Einwilligung, wenn davon die Erfüllung des Vertrages bzw Vertragsabschluss abhängig ist (=AGB)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Aktives Handeln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Erklärung oder eindeutige bestätigende Handlung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Nicht: Stillschweigen, bereits angekreuzte Checkboxen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Widerrufsmöglichkeit (und: Hinweis darauf!)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Folge: Einwilligung kein Rechtfertigungsgrund mehr; andere Gründe aber denkbar</a:t>
            </a:r>
          </a:p>
        </p:txBody>
      </p:sp>
    </p:spTree>
    <p:extLst>
      <p:ext uri="{BB962C8B-B14F-4D97-AF65-F5344CB8AC3E}">
        <p14:creationId xmlns:p14="http://schemas.microsoft.com/office/powerpoint/2010/main" val="319812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968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Einwilligung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Einwilligungen bereits jetzt umstellen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Mitarbeiter, Kunden, Vertragspartner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Aktuelle Einwilligungen bleiben zulässig, wenn sie inhaltlich und formell den Anforderungen der DSGVO entsprechen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Musterformulierung</a:t>
            </a:r>
          </a:p>
          <a:p>
            <a:pPr lvl="2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„Hiermit erteile ich meine ausdrückliche Zustimmung, dass meine personenbezogenen Daten, nämlich &lt;Auflistung&gt;, von &lt;Verantwortlicher&gt; zum Zwecke &lt;Auflistung der Zwecke der Datenverarbeitungen&gt; gespeichert, verarbeitet und an &lt;Liste der Empfänger&gt; übermittelt werden. Diese Zustimmung kann jederzeit per E-Mail an &lt;E-Mail-Adresse&gt; widerrufen werden.“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1729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Ausgewählte Fragen aus der Gemeindepraxis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meinen Bauhof mit einer Videokamera überwachen?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Caritas Auskunft über die Sterbefälle in der Gemeinde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Darf ich der Lokalzeitung Auskunft über die Geburten zwecks Veröffentlichung erteilen?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Benötige ich einen Datenschutzbeauftragten für die Gemeinde?</a:t>
            </a:r>
          </a:p>
        </p:txBody>
      </p:sp>
    </p:spTree>
    <p:extLst>
      <p:ext uri="{BB962C8B-B14F-4D97-AF65-F5344CB8AC3E}">
        <p14:creationId xmlns:p14="http://schemas.microsoft.com/office/powerpoint/2010/main" val="415615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Pflicht zur Bestellung eines Datenschutzbeauftragten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Zur Wiederholung: Rechtfertigungsgründe für </a:t>
            </a:r>
            <a:r>
              <a:rPr lang="de-AT" altLang="de-DE" i="1" dirty="0">
                <a:ea typeface="ＭＳ Ｐゴシック" panose="020B0600070205080204" pitchFamily="34" charset="-128"/>
              </a:rPr>
              <a:t>„nicht-sensible“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Einwilligung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Notwendigkeit zur Vertragserfüllung / vorvertragliche Maßnahmen auf Anfrage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Verpflichtung (aus einem Gesetz)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Übertragene Aufgabe im öffentlichen Interesse oder mit hoheitlicher Gewalt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Lebenswichtige Interessen (des Betroffenen oder eines Dritten)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Überwiegende Interessens des Verantwortlichen oder eines Dritten</a:t>
            </a:r>
          </a:p>
        </p:txBody>
      </p:sp>
    </p:spTree>
    <p:extLst>
      <p:ext uri="{BB962C8B-B14F-4D97-AF65-F5344CB8AC3E}">
        <p14:creationId xmlns:p14="http://schemas.microsoft.com/office/powerpoint/2010/main" val="373027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Pflicht zur Bestellung eines Datenschutzbeauftragten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Verpflichtend</a:t>
            </a:r>
            <a:r>
              <a:rPr lang="de-AT" altLang="de-DE" dirty="0">
                <a:ea typeface="ＭＳ Ｐゴシック" panose="020B0600070205080204" pitchFamily="34" charset="-128"/>
              </a:rPr>
              <a:t> für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für Behörden oder andere öffentliche Stellen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Unternehmen, deren Kerntätigkeit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die umfangreiche regelmäßige und systematische Überwachung von betroffenen Personen erforderlich macht oder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sz="1200" i="1" dirty="0">
                <a:ea typeface="ＭＳ Ｐゴシック" panose="020B0600070205080204" pitchFamily="34" charset="-128"/>
              </a:rPr>
              <a:t>	(Kreditauskunfteien, Banken, Versicherungen, Bewertungsplattformen, IT-Dienstleister)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in der umfangreichen Verarbeitung sensibler oder strafrechtlich relevanter Daten liegt</a:t>
            </a:r>
          </a:p>
          <a:p>
            <a:pPr marL="594360" lvl="2" indent="0">
              <a:lnSpc>
                <a:spcPct val="150000"/>
              </a:lnSpc>
              <a:buClr>
                <a:prstClr val="white">
                  <a:lumMod val="75000"/>
                </a:prstClr>
              </a:buClr>
              <a:buNone/>
            </a:pPr>
            <a:r>
              <a:rPr lang="de-AT" altLang="de-DE" sz="1200" i="1" dirty="0">
                <a:solidFill>
                  <a:prstClr val="black"/>
                </a:solidFill>
                <a:ea typeface="ＭＳ Ｐゴシック" panose="020B0600070205080204" pitchFamily="34" charset="-128"/>
              </a:rPr>
              <a:t>	(Krankenhausträger; nicht: einzelne Personen, zB Arzt, Strafverteidiger, weil nicht „umfangreich“)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Weitere Möglichkeiten durch nationalen Gesetzgeber nicht ausgeschöpft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Insbesondere Abgrenzung auf Größe des Unternehmens, etc.</a:t>
            </a:r>
          </a:p>
        </p:txBody>
      </p:sp>
    </p:spTree>
    <p:extLst>
      <p:ext uri="{BB962C8B-B14F-4D97-AF65-F5344CB8AC3E}">
        <p14:creationId xmlns:p14="http://schemas.microsoft.com/office/powerpoint/2010/main" val="1753246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Pflicht zur Bestellung eines Datenschutzbeauftragten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AT" altLang="de-DE" dirty="0">
                <a:ea typeface="ＭＳ Ｐゴシック" panose="020B0600070205080204" pitchFamily="34" charset="-128"/>
              </a:rPr>
              <a:t>„Eigene“ Unternehmen von Gebietskörperschaften?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 definiert in der DSGVO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 alle öffentlichen Unternehmungen müssen einen Datenschutzbeauftragten bestellen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Anlehnen an das Vergaberecht: </a:t>
            </a:r>
            <a:r>
              <a:rPr lang="de-AT" altLang="de-DE" b="1" dirty="0">
                <a:ea typeface="ＭＳ Ｐゴシック" panose="020B0600070205080204" pitchFamily="34" charset="-128"/>
              </a:rPr>
              <a:t>Öffentliche Stelle dann, wenn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dirty="0">
                <a:ea typeface="ＭＳ Ｐゴシック" panose="020B0600070205080204" pitchFamily="34" charset="-128"/>
              </a:rPr>
              <a:t>	- im Allgemeininteresse liegende Aufgaben nicht gewerblicher Art verrichtet werden und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dirty="0">
                <a:ea typeface="ＭＳ Ｐゴシック" panose="020B0600070205080204" pitchFamily="34" charset="-128"/>
              </a:rPr>
              <a:t>	- Finanzierung oder Leitung/Kontrolle durch die Gebietskörperschaft gegeben ist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Zusammenfassend: Ausschreibungspflichtig = Pflicht zur Bestellung eines DS-Beauftragten</a:t>
            </a:r>
          </a:p>
        </p:txBody>
      </p:sp>
    </p:spTree>
    <p:extLst>
      <p:ext uri="{BB962C8B-B14F-4D97-AF65-F5344CB8AC3E}">
        <p14:creationId xmlns:p14="http://schemas.microsoft.com/office/powerpoint/2010/main" val="581585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Aufgaben eines Datenschutzbeauftragten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Unterrichtung und Beratung in datenschutzrechtlichen Angelegenheiten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u.a. Schulung der Mitarbeiter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Erstellung von Zustimmungserklärungen, Abschluss von Verträgen mit IT-Dienstleister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Allgemeine Vertragsgestaltung: Überbinden der datenschutzrechtlichen Verpflichtungen in allgemeinen Verträgen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Unterstützung beim Führen des Verzeichnisses der Datenverarbeitungen, </a:t>
            </a:r>
            <a:r>
              <a:rPr lang="de-AT" altLang="de-DE" dirty="0" err="1">
                <a:ea typeface="ＭＳ Ｐゴシック" panose="020B0600070205080204" pitchFamily="34" charset="-128"/>
              </a:rPr>
              <a:t>uvm</a:t>
            </a:r>
            <a:r>
              <a:rPr lang="de-AT" altLang="de-DE" dirty="0"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Überwachung der Einhaltung der DSGVO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Zusammenarbeit mit der Datenschutzbehörde</a:t>
            </a:r>
          </a:p>
        </p:txBody>
      </p:sp>
    </p:spTree>
    <p:extLst>
      <p:ext uri="{BB962C8B-B14F-4D97-AF65-F5344CB8AC3E}">
        <p14:creationId xmlns:p14="http://schemas.microsoft.com/office/powerpoint/2010/main" val="2254949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Anforderungen an den Datenschutzbeauftragten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Muss geeignet sein, um die Aufgaben zu erfüllen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Kenntnisse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DSGVO, nationales Datenschutzrecht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Überblicksartig: Europarecht, Arbeitsrecht, Telekommunikationsrecht, Verwaltungsrecht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Technische Kenntnisse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Grundkenntnisse von Datensicherheitsmaßnahmen, technischen Standards (ISO), IT-Architektur</a:t>
            </a:r>
          </a:p>
        </p:txBody>
      </p:sp>
    </p:spTree>
    <p:extLst>
      <p:ext uri="{BB962C8B-B14F-4D97-AF65-F5344CB8AC3E}">
        <p14:creationId xmlns:p14="http://schemas.microsoft.com/office/powerpoint/2010/main" val="2923545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Ausgewählte Fragen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Eingliederung des Datenschutzbeauftragten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Intern oder Extern möglich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aber: kein Interessenskonflikt; keine Anweisungen; vollständige Unabhängigkeit </a:t>
            </a:r>
            <a:r>
              <a:rPr lang="de-AT" altLang="de-DE" i="1" dirty="0">
                <a:ea typeface="ＭＳ Ｐゴシック" panose="020B0600070205080204" pitchFamily="34" charset="-128"/>
              </a:rPr>
              <a:t>(ErwGr.: Unabsetzbarkeit, Unversetzbarkeit)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Wenn intern: Frühzeitige Bestellung (empfohlen wird 1 Jahr vor Inkrafttreten)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Wenn extern: Übernahme Haftung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Direkte Berichtslinie zur höchsten Managementebene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de-AT" altLang="de-DE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BürgermeisterIn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Kontaktdaten des DSB sind zu veröffentlichen</a:t>
            </a:r>
          </a:p>
        </p:txBody>
      </p:sp>
    </p:spTree>
    <p:extLst>
      <p:ext uri="{BB962C8B-B14F-4D97-AF65-F5344CB8AC3E}">
        <p14:creationId xmlns:p14="http://schemas.microsoft.com/office/powerpoint/2010/main" val="27616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Die Zulässigkeitsprüfung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Frage: „</a:t>
            </a:r>
            <a:r>
              <a:rPr lang="de-AT" altLang="de-DE" b="1" i="1" dirty="0">
                <a:ea typeface="ＭＳ Ｐゴシック" panose="020B0600070205080204" pitchFamily="34" charset="-128"/>
              </a:rPr>
              <a:t>Darf ich das?“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Antwort: Zulässigkeitsprüfung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AT" altLang="de-DE" b="1" dirty="0">
                <a:ea typeface="ＭＳ Ｐゴシック" panose="020B0600070205080204" pitchFamily="34" charset="-128"/>
              </a:rPr>
              <a:t>Verbotsprinzip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</a:rPr>
              <a:t>Alles ist verboten, außer es ist erlaubt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Was ist erlaubt?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1. Gibt es einen </a:t>
            </a: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Rechtfertigungsgrund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?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2. Sind die </a:t>
            </a:r>
            <a:r>
              <a:rPr lang="de-AT" altLang="de-DE" b="1" dirty="0">
                <a:ea typeface="ＭＳ Ｐゴシック" panose="020B0600070205080204" pitchFamily="34" charset="-128"/>
              </a:rPr>
              <a:t>datenschutzrechtlichen Grundsätze</a:t>
            </a:r>
            <a:r>
              <a:rPr lang="de-AT" altLang="de-DE" dirty="0">
                <a:ea typeface="ＭＳ Ｐゴシック" panose="020B0600070205080204" pitchFamily="34" charset="-128"/>
              </a:rPr>
              <a:t> eingehalten?</a:t>
            </a:r>
          </a:p>
        </p:txBody>
      </p:sp>
    </p:spTree>
    <p:extLst>
      <p:ext uri="{BB962C8B-B14F-4D97-AF65-F5344CB8AC3E}">
        <p14:creationId xmlns:p14="http://schemas.microsoft.com/office/powerpoint/2010/main" val="3812338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de-DE" altLang="de-DE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Was alles am Plan steht …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42488"/>
              </p:ext>
            </p:extLst>
          </p:nvPr>
        </p:nvGraphicFramePr>
        <p:xfrm>
          <a:off x="853140" y="1676088"/>
          <a:ext cx="10351889" cy="189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74">
                  <a:extLst>
                    <a:ext uri="{9D8B030D-6E8A-4147-A177-3AD203B41FA5}">
                      <a16:colId xmlns:a16="http://schemas.microsoft.com/office/drawing/2014/main" val="1585123386"/>
                    </a:ext>
                  </a:extLst>
                </a:gridCol>
                <a:gridCol w="8802915">
                  <a:extLst>
                    <a:ext uri="{9D8B030D-6E8A-4147-A177-3AD203B41FA5}">
                      <a16:colId xmlns:a16="http://schemas.microsoft.com/office/drawing/2014/main" val="3754768677"/>
                    </a:ext>
                  </a:extLst>
                </a:gridCol>
              </a:tblGrid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Was darf ich? – Die Zulässigkeitsprüfung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54058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Teil 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Ausgewählte Datenschutzfragen</a:t>
                      </a:r>
                      <a:endParaRPr kumimoji="0" lang="de-AT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56753"/>
                  </a:ext>
                </a:extLst>
              </a:tr>
              <a:tr h="631760">
                <a:tc>
                  <a:txBody>
                    <a:bodyPr/>
                    <a:lstStyle/>
                    <a:p>
                      <a:r>
                        <a:rPr lang="de-AT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Teil III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Neues Datenschutzrecht: Die Datenschutz-Grundverordnung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83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318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1383" y="154713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Neue Rechtslage ab Mai 2018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Datenschutz-Grundverordnung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Nationales Datenschutzgesetz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Derzeit Entwurf zum DSG vom 12.05.2017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Weiter Grundrecht auf Datenschutz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ePrivacy Verordnung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10" y="1557338"/>
            <a:ext cx="26221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43507"/>
            <a:ext cx="11339513" cy="4835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Direkte Anwendbarkeit der DSGVO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Gleiche Rechtslagen in allen Mitgliedsstaaten (?)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10" y="2593012"/>
            <a:ext cx="1434494" cy="107587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36055" y="3668883"/>
            <a:ext cx="19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Datenschutz-</a:t>
            </a:r>
            <a:r>
              <a:rPr lang="de-AT" sz="1200" b="1" dirty="0"/>
              <a:t>Richtlinie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48814" y="2723874"/>
            <a:ext cx="194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u="sng" dirty="0"/>
              <a:t>Früher: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10" y="4340895"/>
            <a:ext cx="1540000" cy="1155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88808" y="5549595"/>
            <a:ext cx="19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Datenschutzgesetz</a:t>
            </a:r>
          </a:p>
          <a:p>
            <a:pPr algn="ctr"/>
            <a:r>
              <a:rPr lang="de-AT" sz="1200" dirty="0"/>
              <a:t>DSG 2000</a:t>
            </a:r>
          </a:p>
        </p:txBody>
      </p:sp>
      <p:sp>
        <p:nvSpPr>
          <p:cNvPr id="22" name="Pfeil: 180-Grad 21"/>
          <p:cNvSpPr/>
          <p:nvPr/>
        </p:nvSpPr>
        <p:spPr>
          <a:xfrm rot="5400000">
            <a:off x="3099537" y="3819206"/>
            <a:ext cx="2394857" cy="464344"/>
          </a:xfrm>
          <a:prstGeom prst="uturnArrow">
            <a:avLst>
              <a:gd name="adj1" fmla="val 12796"/>
              <a:gd name="adj2" fmla="val 18679"/>
              <a:gd name="adj3" fmla="val 25000"/>
              <a:gd name="adj4" fmla="val 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871761" y="3807382"/>
            <a:ext cx="121989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Umsetzung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500868" y="3271964"/>
            <a:ext cx="19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Datenschutz-</a:t>
            </a:r>
            <a:r>
              <a:rPr lang="de-AT" sz="1200" b="1" dirty="0"/>
              <a:t>Grundverordnung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454274" y="2723874"/>
            <a:ext cx="194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u="sng" dirty="0"/>
              <a:t>Neu: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83" y="4573695"/>
            <a:ext cx="1540000" cy="1155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40" y="2236401"/>
            <a:ext cx="1434494" cy="1075871"/>
          </a:xfrm>
          <a:prstGeom prst="rect">
            <a:avLst/>
          </a:prstGeom>
        </p:spPr>
      </p:pic>
      <p:sp>
        <p:nvSpPr>
          <p:cNvPr id="33" name="Pfeil: nach unten 32"/>
          <p:cNvSpPr/>
          <p:nvPr/>
        </p:nvSpPr>
        <p:spPr>
          <a:xfrm>
            <a:off x="8410406" y="3734314"/>
            <a:ext cx="101965" cy="773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Textfeld 33"/>
          <p:cNvSpPr txBox="1"/>
          <p:nvPr/>
        </p:nvSpPr>
        <p:spPr>
          <a:xfrm>
            <a:off x="7464834" y="3952470"/>
            <a:ext cx="199310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Direkt anwendbar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844244" y="3271963"/>
            <a:ext cx="194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Aber:</a:t>
            </a:r>
          </a:p>
          <a:p>
            <a:pPr algn="ctr"/>
            <a:r>
              <a:rPr lang="de-AT" sz="1200" b="1" dirty="0"/>
              <a:t>Öffnungsklauseln</a:t>
            </a:r>
          </a:p>
        </p:txBody>
      </p:sp>
      <p:sp>
        <p:nvSpPr>
          <p:cNvPr id="37" name="Pfeil: nach unten 36"/>
          <p:cNvSpPr/>
          <p:nvPr/>
        </p:nvSpPr>
        <p:spPr>
          <a:xfrm>
            <a:off x="10713780" y="3792960"/>
            <a:ext cx="101965" cy="773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/>
          <p:cNvSpPr txBox="1"/>
          <p:nvPr/>
        </p:nvSpPr>
        <p:spPr>
          <a:xfrm>
            <a:off x="9600109" y="4828029"/>
            <a:ext cx="232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Datenschutzgesetz</a:t>
            </a:r>
          </a:p>
          <a:p>
            <a:pPr algn="ctr"/>
            <a:r>
              <a:rPr lang="de-AT" sz="800" dirty="0"/>
              <a:t>(Datenschutz-Änderungsgesetz 2018)</a:t>
            </a:r>
          </a:p>
        </p:txBody>
      </p:sp>
    </p:spTree>
    <p:extLst>
      <p:ext uri="{BB962C8B-B14F-4D97-AF65-F5344CB8AC3E}">
        <p14:creationId xmlns:p14="http://schemas.microsoft.com/office/powerpoint/2010/main" val="1338604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601229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Direkte Anwendbarkeit der DSGVO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Klarheit über das anzuwendende Recht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Früher Kollisionsnormen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Für Gemeinden in Österreich stets anwendbar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Tatsächlicher Ort der Verarbeitung ist irrelevant (auch in Drittstaaten möglich)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Irrelevant, ob auch Betroffene in der EU ansässig ist</a:t>
            </a:r>
          </a:p>
        </p:txBody>
      </p:sp>
    </p:spTree>
    <p:extLst>
      <p:ext uri="{BB962C8B-B14F-4D97-AF65-F5344CB8AC3E}">
        <p14:creationId xmlns:p14="http://schemas.microsoft.com/office/powerpoint/2010/main" val="340670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93624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Welche Daten sind umfasst?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Technikneutral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Automatisierte</a:t>
            </a:r>
            <a:r>
              <a:rPr lang="de-AT" altLang="de-DE" dirty="0">
                <a:ea typeface="ＭＳ Ｐゴシック" panose="020B0600070205080204" pitchFamily="34" charset="-128"/>
              </a:rPr>
              <a:t> Verarbeitung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Auch </a:t>
            </a:r>
            <a:r>
              <a:rPr lang="de-AT" altLang="de-DE" u="sng" dirty="0">
                <a:ea typeface="ＭＳ Ｐゴシック" panose="020B0600070205080204" pitchFamily="34" charset="-128"/>
              </a:rPr>
              <a:t>manuelle</a:t>
            </a:r>
            <a:r>
              <a:rPr lang="de-AT" altLang="de-DE" dirty="0">
                <a:ea typeface="ＭＳ Ｐゴシック" panose="020B0600070205080204" pitchFamily="34" charset="-128"/>
              </a:rPr>
              <a:t> Verarbeitung, wenn Daten in einer Datei (= strukturierte Sammlung) gespeichert werden sollen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Ja: nach Namen geordnete Personalaktenverwaltung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Nein: einzelner Papierakt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Ausnahmen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Nationale Sicherheit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Persönliche und familiäre Zwecke (zB Nutzung sozialer Netzwerke)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 mehr: Daten juristischer Personen</a:t>
            </a:r>
          </a:p>
        </p:txBody>
      </p:sp>
    </p:spTree>
    <p:extLst>
      <p:ext uri="{BB962C8B-B14F-4D97-AF65-F5344CB8AC3E}">
        <p14:creationId xmlns:p14="http://schemas.microsoft.com/office/powerpoint/2010/main" val="1611770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646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Neue Begriffe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786" y="2146986"/>
            <a:ext cx="7808269" cy="32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3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42707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Neue Begriffe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 für Verantwortliche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Klarstellung, dass auch mehrere Verantwortliche vorhanden sein können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Keine Pflicht (mehr) für Verantwortlichen, ihre Auftragsverarbeiter zu überprüfen.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Auftragsverarbeiter dürfen Subunternehmer nur nach vorheriger Zustimmung des Verantwortlichen beschäftigen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 für Auftragsverarbeiter: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Müssen ein Verzeichnis über alle ihrer AV-Dienste führen.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Zusätzlich auch ihr eigenes Verarbeitungsverzeichnis als VV.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343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601229"/>
            <a:ext cx="11339513" cy="4862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Datenverarbeitungs-Verzeichnis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Bisherige </a:t>
            </a:r>
            <a:r>
              <a:rPr lang="de-AT" altLang="de-DE" u="sng" dirty="0">
                <a:ea typeface="ＭＳ Ｐゴシック" panose="020B0600070205080204" pitchFamily="34" charset="-128"/>
              </a:rPr>
              <a:t>Meldepflicht entfällt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Ersatz: Führung eines Verzeichnisses über alle Datenverarbeitungen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Zweck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Kontrolle der Einhaltung der DSVGO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Ausnahme für bloß gelegentliche, risikofreie Verarbeitung von nicht-sensiblen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AT" altLang="de-DE" dirty="0">
                <a:ea typeface="ＭＳ Ｐゴシック" panose="020B0600070205080204" pitchFamily="34" charset="-128"/>
              </a:rPr>
              <a:t>fraglich, ob überhaupt möglich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zB Foto Mitarbeiter: wird für jeden neuen MA angefertigt (nicht gelegentlich)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Videoüberwachung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Form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Schriftlich oder elektronisch ausdruckbar (zB Word, Excel, Datenbank)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3078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601229"/>
            <a:ext cx="11339513" cy="48625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Datenverarbeitungs-Verzeichnis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u="sng" dirty="0">
                <a:ea typeface="ＭＳ Ｐゴシック" panose="020B0600070205080204" pitchFamily="34" charset="-128"/>
              </a:rPr>
              <a:t>Inhalt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Eine Verarbeitung – ein Eintrag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</a:rPr>
              <a:t>Variante 1: „Personaldatenverwaltung“</a:t>
            </a:r>
            <a:r>
              <a:rPr lang="de-AT" altLang="de-DE" dirty="0">
                <a:ea typeface="ＭＳ Ｐゴシック" panose="020B0600070205080204" pitchFamily="34" charset="-128"/>
              </a:rPr>
              <a:t> </a:t>
            </a:r>
            <a:endParaRPr lang="de-AT" altLang="de-DE" i="1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</a:rPr>
              <a:t>Variante 2: „Lohnbuchhaltung“</a:t>
            </a:r>
            <a:r>
              <a:rPr lang="de-AT" altLang="de-DE" dirty="0">
                <a:ea typeface="ＭＳ Ｐゴシック" panose="020B0600070205080204" pitchFamily="34" charset="-128"/>
              </a:rPr>
              <a:t>, „Bewerbungen“, </a:t>
            </a:r>
            <a:r>
              <a:rPr lang="de-AT" altLang="de-DE" i="1" dirty="0">
                <a:ea typeface="ＭＳ Ｐゴシック" panose="020B0600070205080204" pitchFamily="34" charset="-128"/>
              </a:rPr>
              <a:t>„Urlaubsverwaltung“</a:t>
            </a:r>
            <a:r>
              <a:rPr lang="de-AT" altLang="de-DE" dirty="0">
                <a:ea typeface="ＭＳ Ｐゴシック" panose="020B0600070205080204" pitchFamily="34" charset="-128"/>
              </a:rPr>
              <a:t>, </a:t>
            </a:r>
            <a:r>
              <a:rPr lang="de-AT" altLang="de-DE" i="1" dirty="0">
                <a:ea typeface="ＭＳ Ｐゴシック" panose="020B0600070205080204" pitchFamily="34" charset="-128"/>
              </a:rPr>
              <a:t>„Zeiterfassung“</a:t>
            </a:r>
            <a:r>
              <a:rPr lang="de-AT" altLang="de-DE" dirty="0">
                <a:ea typeface="ＭＳ Ｐゴシック" panose="020B0600070205080204" pitchFamily="34" charset="-128"/>
              </a:rPr>
              <a:t> als eigene Verarbeitungen?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Für Verantwortliche wohl einzelne – jedoch nicht zu detaillierte – Betrachtung</a:t>
            </a:r>
            <a:br>
              <a:rPr lang="de-AT" altLang="de-DE" dirty="0">
                <a:ea typeface="ＭＳ Ｐゴシック" panose="020B0600070205080204" pitchFamily="34" charset="-128"/>
              </a:rPr>
            </a:br>
            <a:r>
              <a:rPr lang="de-AT" altLang="de-DE" dirty="0">
                <a:ea typeface="ＭＳ Ｐゴシック" panose="020B0600070205080204" pitchFamily="34" charset="-128"/>
              </a:rPr>
              <a:t>(„Kategorien“ sind nur für Auftragsverarbeiter genannt)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Besondere Angaben pro Verarbeitung: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Zweck, Art der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Welche Betroffenen, welche Empfänger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Allfällige Löschfrist (wenn möglich)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Allgemeine Angaben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Name und Kontaktdaten des Verantwortlichen und des Datenschutzbeauftragten</a:t>
            </a:r>
          </a:p>
        </p:txBody>
      </p:sp>
    </p:spTree>
    <p:extLst>
      <p:ext uri="{BB962C8B-B14F-4D97-AF65-F5344CB8AC3E}">
        <p14:creationId xmlns:p14="http://schemas.microsoft.com/office/powerpoint/2010/main" val="2482429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601229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Reaktion auf Anträge von Betroffenen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 auf Auskunft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 auf Richtigstellung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 auf Löschung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Widerspruch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DSGVO neu: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 auf Vergessen (werden)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 auf </a:t>
            </a:r>
            <a:r>
              <a:rPr lang="de-AT" altLang="de-DE" dirty="0" err="1">
                <a:ea typeface="ＭＳ Ｐゴシック" panose="020B0600070205080204" pitchFamily="34" charset="-128"/>
              </a:rPr>
              <a:t>Datenportabilität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31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Die Zulässigkeitsprüfung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Was ist erlaubt?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1. Gibt es einen </a:t>
            </a:r>
            <a:r>
              <a:rPr lang="de-AT" altLang="de-DE" b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Rechtfertigungsgrund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?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2. Sind die </a:t>
            </a:r>
            <a:r>
              <a:rPr lang="de-AT" altLang="de-DE" b="1" dirty="0">
                <a:ea typeface="ＭＳ Ｐゴシック" panose="020B0600070205080204" pitchFamily="34" charset="-128"/>
              </a:rPr>
              <a:t>datenschutzrechtlichen Grundsätze</a:t>
            </a:r>
            <a:r>
              <a:rPr lang="de-AT" altLang="de-DE" dirty="0">
                <a:ea typeface="ＭＳ Ｐゴシック" panose="020B0600070205080204" pitchFamily="34" charset="-128"/>
              </a:rPr>
              <a:t> eingehalten?</a:t>
            </a:r>
          </a:p>
        </p:txBody>
      </p:sp>
    </p:spTree>
    <p:extLst>
      <p:ext uri="{BB962C8B-B14F-4D97-AF65-F5344CB8AC3E}">
        <p14:creationId xmlns:p14="http://schemas.microsoft.com/office/powerpoint/2010/main" val="634487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42824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Auskunft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Wer stellt den Anspruch?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Jedermann. 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Nicht: Betroffener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Wer hat zu </a:t>
            </a:r>
            <a:r>
              <a:rPr lang="de-AT" altLang="de-DE" dirty="0" err="1">
                <a:ea typeface="ＭＳ Ｐゴシック" panose="020B0600070205080204" pitchFamily="34" charset="-128"/>
              </a:rPr>
              <a:t>beauskunften</a:t>
            </a:r>
            <a:r>
              <a:rPr lang="de-AT" altLang="de-DE" dirty="0">
                <a:ea typeface="ＭＳ Ｐゴシック" panose="020B0600070205080204" pitchFamily="34" charset="-128"/>
              </a:rPr>
              <a:t>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Der für die Verarbeitung Verantwortliche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Falls falscher Verantwortlicher angeschrieben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(zB Rechtsnachfolger)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Binnen zwei Wochen Information, wer der richtige Verantwortliche ist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Falls an Auftragsverarbeiter gerichtet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Hat die Anfrage an den Verantwortlichen weiterzuleiten</a:t>
            </a:r>
          </a:p>
        </p:txBody>
      </p:sp>
    </p:spTree>
    <p:extLst>
      <p:ext uri="{BB962C8B-B14F-4D97-AF65-F5344CB8AC3E}">
        <p14:creationId xmlns:p14="http://schemas.microsoft.com/office/powerpoint/2010/main" val="2912560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2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Auskunft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Form des Antrages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Kein Formzwang (neu; bisher schriftlich)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Identitätsnachweis nur in Zweifelsfällen (neu; bisher aktiv durch Antragsteller)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Auskunft an falsche Person: unzulässige Datenübermittlung 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Umfang der Auskunft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Schriftlich und in allgemein verständlicher Form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Ausnahme: Betroffene wünscht persönliche Vorsprache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Verarbeitete </a:t>
            </a:r>
            <a:r>
              <a:rPr lang="de-AT" altLang="de-DE" b="1" dirty="0">
                <a:ea typeface="ＭＳ Ｐゴシック" panose="020B0600070205080204" pitchFamily="34" charset="-128"/>
              </a:rPr>
              <a:t>personenbezogene</a:t>
            </a:r>
            <a:r>
              <a:rPr lang="de-AT" altLang="de-DE" dirty="0">
                <a:ea typeface="ＭＳ Ｐゴシック" panose="020B0600070205080204" pitchFamily="34" charset="-128"/>
              </a:rPr>
              <a:t> Daten inkl. Kategorie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Verarbeitungszweck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Herkunft und Empfänger</a:t>
            </a:r>
          </a:p>
        </p:txBody>
      </p:sp>
    </p:spTree>
    <p:extLst>
      <p:ext uri="{BB962C8B-B14F-4D97-AF65-F5344CB8AC3E}">
        <p14:creationId xmlns:p14="http://schemas.microsoft.com/office/powerpoint/2010/main" val="3839389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9109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Auskunft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Umfang der Auskunft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Speicherfrist, Belehrung über weitere Betroffenenrechte und Beschwerdemöglichkeit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Aushändigen einer Kopie der Daten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Wenn Antrag auf Papier: Kopie in Papier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Wenn Antrag elektronisch: „Kopie“ in gängigem Format zur Verfügung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Möglichkeit: Fernzugang zu einem sicheren System, in dem der Betroffene seine Daten sieht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434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1853"/>
            <a:ext cx="11339513" cy="4862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Auskunft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Wann ist zu antworten?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Binnen 1 Monat nach Einlangen; bei komplexen Begehren 2 Monate Verlängerung möglich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(Bisher 8 Wochen nach Einlangen)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Verweigerung der Auskunft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Gesetzliche Beschränkungen; Anforderungen des Art 23 entsprechen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Offenkundig unbegründet oder exzessiv häufig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Wahlrecht: Verweigern oder kostenpflichtig beantworten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Bisher 1x / Jahr kostenlos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Falls keine Daten: Negativauskunft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Mitwirkungspflicht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Im DSG 2000 unstrittig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Nun nur mehr angedeutet in ErwGr</a:t>
            </a:r>
          </a:p>
        </p:txBody>
      </p:sp>
    </p:spTree>
    <p:extLst>
      <p:ext uri="{BB962C8B-B14F-4D97-AF65-F5344CB8AC3E}">
        <p14:creationId xmlns:p14="http://schemas.microsoft.com/office/powerpoint/2010/main" val="3163921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079" y="1593623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Neu: Recht auf </a:t>
            </a:r>
            <a:r>
              <a:rPr lang="de-AT" altLang="de-DE" b="1" dirty="0" err="1">
                <a:ea typeface="ＭＳ Ｐゴシック" panose="020B0600070205080204" pitchFamily="34" charset="-128"/>
              </a:rPr>
              <a:t>Datenportabilität</a:t>
            </a:r>
            <a:endParaRPr lang="de-AT" altLang="de-DE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Ergänzt das Recht auf Auskunft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Nur zwischen Betroffenen und Verantwortlichem (!)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Nicht zwischen Betroffenen und Auftragsverarbeiter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Problematisch: Cloud-Provider selten Verantwortlicher der Datenverarbeitung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Nur für Daten, die der Betroffene dem Verantwortlichen bereit gestellt hat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Ziel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Leichterer Wechsel zwischen </a:t>
            </a:r>
            <a:r>
              <a:rPr lang="de-AT" altLang="de-DE" dirty="0" err="1">
                <a:ea typeface="ＭＳ Ｐゴシック" panose="020B0600070205080204" pitchFamily="34" charset="-128"/>
              </a:rPr>
              <a:t>Diensteanbieter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Senkung von </a:t>
            </a:r>
            <a:r>
              <a:rPr lang="de-AT" altLang="de-DE" i="1" dirty="0" err="1">
                <a:ea typeface="ＭＳ Ｐゴシック" panose="020B0600070205080204" pitchFamily="34" charset="-128"/>
              </a:rPr>
              <a:t>switching</a:t>
            </a:r>
            <a:r>
              <a:rPr lang="de-AT" altLang="de-DE" i="1" dirty="0">
                <a:ea typeface="ＭＳ Ｐゴシック" panose="020B0600070205080204" pitchFamily="34" charset="-128"/>
              </a:rPr>
              <a:t> </a:t>
            </a:r>
            <a:r>
              <a:rPr lang="de-AT" altLang="de-DE" i="1" dirty="0" err="1">
                <a:ea typeface="ＭＳ Ｐゴシック" panose="020B0600070205080204" pitchFamily="34" charset="-128"/>
              </a:rPr>
              <a:t>costs</a:t>
            </a:r>
            <a:r>
              <a:rPr lang="de-AT" altLang="de-DE" dirty="0">
                <a:ea typeface="ＭＳ Ｐゴシック" panose="020B0600070205080204" pitchFamily="34" charset="-128"/>
              </a:rPr>
              <a:t>; Verhinderung eines </a:t>
            </a:r>
            <a:r>
              <a:rPr lang="de-AT" altLang="de-DE" i="1" dirty="0">
                <a:ea typeface="ＭＳ Ｐゴシック" panose="020B0600070205080204" pitchFamily="34" charset="-128"/>
              </a:rPr>
              <a:t>lock-in</a:t>
            </a:r>
            <a:r>
              <a:rPr lang="de-AT" altLang="de-DE" dirty="0">
                <a:ea typeface="ＭＳ Ｐゴシック" panose="020B0600070205080204" pitchFamily="34" charset="-128"/>
              </a:rPr>
              <a:t>-Effekts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672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57338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Richtigstellung oder Löschung / Recht auf Vergessen (werden)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Löschung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Löschungspflicht schon aus Zweckbindung für Verantwortliche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Zusätzlich auch auf Antrag des Betroffenen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Ausnahmen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Zu Dokumentationspflichten aufbewahren (zB Krankengeschichte)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Erfüllung einer rechtlichen Verpflichtung einer im öffentlichen Interesse liegenden Aufgabe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Erfüllung einer übertragenen öffentlichen Aufgabe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Statistische oder wissenschaftliche Zwecke (wenn diese durch Löschung unmöglich gemacht werden würden)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Löschung = physisches Überschreiben, Anonymisierung oder Vernichtung von Datenträgern</a:t>
            </a:r>
          </a:p>
        </p:txBody>
      </p:sp>
    </p:spTree>
    <p:extLst>
      <p:ext uri="{BB962C8B-B14F-4D97-AF65-F5344CB8AC3E}">
        <p14:creationId xmlns:p14="http://schemas.microsoft.com/office/powerpoint/2010/main" val="3399450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79110"/>
            <a:ext cx="11339513" cy="4862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Richtigstellung oder Löschung / Recht auf Vergessen (werden)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Löschung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Kostenlos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Antwortschreiben ist abzufertigen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de-AT" altLang="de-DE" u="sng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Abläufe / Löschungsprozedere vorbereiten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Wenn zumutbar: Auch bekannte Empfänger verständigen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zB IT-Dienstleister, die die Backups anlegen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Auch alle Kopien der Daten sind zu löschen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Archivdaten unterliegen den gleichen Löschvorschriften wie die „Hauptdaten“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Frist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Binnen 1 Monat nach Einlangen; bei komplexen Begehren 2 Monate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(Bisher 8 Wochen nach Einlangen)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270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93624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Recht auf Richtigstellung oder Löschung / Recht auf Vergessen (werden)</a:t>
            </a: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Richtigstellung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Bisher: Nur, falls Richtigkeit für den Zweck der Daten von Relevanz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Diese Einschränkung ist nicht mehr in der DS-GVO enthalten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Frist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Binnen 1 Monat nach Einlangen; bei komplexen Begehren 2 Monate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(Bisher 8 Wochen nach Einlangen)</a:t>
            </a:r>
          </a:p>
        </p:txBody>
      </p:sp>
    </p:spTree>
    <p:extLst>
      <p:ext uri="{BB962C8B-B14F-4D97-AF65-F5344CB8AC3E}">
        <p14:creationId xmlns:p14="http://schemas.microsoft.com/office/powerpoint/2010/main" val="2946561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93624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Reaktion auf Datenverlust oder Datenbeschädigung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Data Breach Notification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bisher: Information an den Betroffenen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um Schaden des Betroffenen abzuwehren; zB bei Hacking einer Bankverbindung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neu: Information an die zuständige Aufsichtsbehörde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um Überprüfen der AG-Pflichten durchführen zu können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Laut Entwurf neues DSG: Datenschutzbehörde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Was ist in welchem Umfang passiert?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Welche und wie viele Daten sind betroffen?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Welche Maßnahmen zur Schadensabwehr wurden ergriffen? 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Behörde Recht, Maßnahmen aufzutragen</a:t>
            </a: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300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wird neu?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86367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Reaktion auf Datenverlust oder Datenbeschädigung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Data Breach Notification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>
                <a:ea typeface="ＭＳ Ｐゴシック" panose="020B0600070205080204" pitchFamily="34" charset="-128"/>
              </a:rPr>
              <a:t>Wer muss anzeigen?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/>
              <a:t>immer der Verantwortliche</a:t>
            </a:r>
          </a:p>
          <a:p>
            <a:pPr lvl="2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/>
              <a:t>ist ein Auftragsverarbeiter vorhanden, hat der Verantwortliche im Vertrag bzw. in den AGB festzuhalten, dass der Auftragsverarbeiter unverzüglich nach Bekanntwerden den Verantwortlichen von Datenlecks zu informieren hat.</a:t>
            </a:r>
          </a:p>
          <a:p>
            <a:pPr lvl="2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/>
              <a:t>DS-GVO: Es haften beide, der Betroffene kann sich dann aussuchen, an wen er sich wendet</a:t>
            </a:r>
          </a:p>
          <a:p>
            <a:pPr lvl="2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>
                <a:sym typeface="Wingdings" panose="05000000000000000000" pitchFamily="2" charset="2"/>
              </a:rPr>
              <a:t> Schad- und Klagloshaltung im AV-Vertrag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>
                <a:sym typeface="Wingdings" panose="05000000000000000000" pitchFamily="2" charset="2"/>
              </a:rPr>
              <a:t>Wann?</a:t>
            </a:r>
          </a:p>
          <a:p>
            <a:pPr lvl="2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dirty="0">
                <a:sym typeface="Wingdings" panose="05000000000000000000" pitchFamily="2" charset="2"/>
              </a:rPr>
              <a:t>Binnen 72 Stunden</a:t>
            </a:r>
            <a:endParaRPr lang="de-AT" dirty="0"/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9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57338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Zulässigkeitsprüfung: Wann ist eine Datenverarbeitung zulässig?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1. Rechtmäßige Datenverarbeitung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Prüfung, ob Rechtfertigungsgründe erfüllt sind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Unterschied: Sensible &lt;--&gt; nicht sensible Daten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2. Datenschutzrechtliche Grundsätze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Rechenschaftspflicht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Zweckbindung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Verhältnismäßigkeit / Datenminimierung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Transparenz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Fair und nach Treu und Glauben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Speicherbegrenzung</a:t>
            </a:r>
          </a:p>
        </p:txBody>
      </p:sp>
    </p:spTree>
    <p:extLst>
      <p:ext uri="{BB962C8B-B14F-4D97-AF65-F5344CB8AC3E}">
        <p14:creationId xmlns:p14="http://schemas.microsoft.com/office/powerpoint/2010/main" val="2839118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0" y="1485900"/>
            <a:ext cx="10515600" cy="4765675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endParaRPr lang="de-DE" altLang="de-DE" sz="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de-DE" altLang="de-DE" sz="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sz="2800" b="1" dirty="0">
                <a:latin typeface="+mj-lt"/>
              </a:rPr>
              <a:t>RA Mag. Martin Führer, LL.M.</a:t>
            </a:r>
          </a:p>
          <a:p>
            <a:pPr marL="0" indent="0" algn="ctr">
              <a:buNone/>
            </a:pPr>
            <a:endParaRPr lang="de-DE" sz="2800" b="1" dirty="0">
              <a:latin typeface="+mj-lt"/>
            </a:endParaRPr>
          </a:p>
          <a:p>
            <a:pPr marL="0" indent="0" algn="ctr">
              <a:buNone/>
            </a:pPr>
            <a:endParaRPr lang="de-DE" sz="1800" b="1" dirty="0">
              <a:latin typeface="+mj-lt"/>
            </a:endParaRPr>
          </a:p>
          <a:p>
            <a:pPr marL="0" indent="0" algn="ctr">
              <a:buNone/>
            </a:pPr>
            <a:endParaRPr lang="de-DE" sz="1800" b="1" dirty="0">
              <a:latin typeface="+mj-lt"/>
            </a:endParaRPr>
          </a:p>
          <a:p>
            <a:pPr marL="0" indent="0" algn="ctr">
              <a:buNone/>
            </a:pPr>
            <a:endParaRPr lang="de-DE" sz="1800" b="1" dirty="0">
              <a:latin typeface="+mj-lt"/>
            </a:endParaRPr>
          </a:p>
          <a:p>
            <a:pPr marL="0" indent="0" algn="ctr">
              <a:buNone/>
            </a:pPr>
            <a:r>
              <a:rPr lang="de-DE" sz="1800" b="1" dirty="0">
                <a:latin typeface="+mj-lt"/>
              </a:rPr>
              <a:t>Rechtsanwalt</a:t>
            </a:r>
          </a:p>
          <a:p>
            <a:pPr marL="0" indent="0" algn="ctr">
              <a:buNone/>
            </a:pPr>
            <a:r>
              <a:rPr lang="de-DE" b="1" dirty="0">
                <a:latin typeface="+mj-lt"/>
              </a:rPr>
              <a:t>Zertifizierter Datenschutzbeauftragter</a:t>
            </a:r>
            <a:endParaRPr lang="de-DE" sz="1800" b="1" dirty="0">
              <a:latin typeface="+mj-lt"/>
            </a:endParaRPr>
          </a:p>
          <a:p>
            <a:pPr marL="0" indent="0" algn="ctr">
              <a:buNone/>
            </a:pPr>
            <a:endParaRPr lang="de-DE" sz="1800" b="1" dirty="0"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3100 St. Pölten, Domgasse 2</a:t>
            </a:r>
          </a:p>
          <a:p>
            <a:pPr algn="ctr">
              <a:spcBef>
                <a:spcPct val="0"/>
              </a:spcBef>
              <a:buNone/>
            </a:pPr>
            <a:endParaRPr lang="de-DE" altLang="de-DE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altLang="de-DE" sz="1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|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02742 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|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351 550 119</a:t>
            </a:r>
          </a:p>
          <a:p>
            <a:pPr algn="ctr">
              <a:spcBef>
                <a:spcPct val="0"/>
              </a:spcBef>
              <a:buNone/>
            </a:pPr>
            <a:endParaRPr lang="de-DE" altLang="de-DE" sz="1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de-DE" altLang="de-DE" sz="1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mail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| 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fuehrer@ulsr.at</a:t>
            </a:r>
          </a:p>
          <a:p>
            <a:pPr algn="ctr">
              <a:spcBef>
                <a:spcPct val="0"/>
              </a:spcBef>
              <a:buNone/>
            </a:pPr>
            <a:r>
              <a:rPr lang="de-DE" altLang="de-DE" sz="1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fb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| 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www.facebook.com/ulsr.rechtsanwaelte</a:t>
            </a:r>
          </a:p>
          <a:p>
            <a:pPr algn="ctr">
              <a:spcBef>
                <a:spcPct val="0"/>
              </a:spcBef>
              <a:buNone/>
            </a:pPr>
            <a:r>
              <a:rPr lang="de-DE" altLang="de-DE" sz="1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hp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| </a:t>
            </a:r>
            <a:r>
              <a:rPr lang="de-DE" altLang="de-DE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www.ulsr.at</a:t>
            </a:r>
          </a:p>
        </p:txBody>
      </p:sp>
      <p:sp>
        <p:nvSpPr>
          <p:cNvPr id="6" name="Rechteck 5"/>
          <p:cNvSpPr/>
          <p:nvPr/>
        </p:nvSpPr>
        <p:spPr>
          <a:xfrm>
            <a:off x="402336" y="481914"/>
            <a:ext cx="759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+mj-lt"/>
              </a:rPr>
              <a:t>kontakt</a:t>
            </a:r>
            <a:endParaRPr lang="de-AT" sz="2800" b="1" dirty="0"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97" y="2707789"/>
            <a:ext cx="4300003" cy="6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57338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1. Rechtfertigungsgründe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</a:rPr>
              <a:t>„Nicht-sensible“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z="1400" i="1" dirty="0">
                <a:ea typeface="ＭＳ Ｐゴシック" panose="020B0600070205080204" pitchFamily="34" charset="-128"/>
              </a:rPr>
              <a:t>(auszugsweise)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Einwilligung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Notwendigkeit zur Vertragserfüllung / vorvertragliche Maßnahmen auf Anfrage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Rechtliche Verpflichtung (aus einem Gesetz)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Übertragene Aufgabe im öffentlichen Interesse oder mit hoheitlicher Gewalt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Lebenswichtige Interessen (des Betroffenen oder eines Dritten)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Überwiegende Interessens des Verantwortlichen oder eines Dritten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= Interessensabwägung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Möglich im hoheitlichen Bereich (Legalitätsprinzip)?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50080"/>
            <a:ext cx="11339513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1. Rechtfertigungsgründe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i="1" dirty="0">
                <a:ea typeface="ＭＳ Ｐゴシック" panose="020B0600070205080204" pitchFamily="34" charset="-128"/>
              </a:rPr>
              <a:t>„Sensible“</a:t>
            </a:r>
            <a:r>
              <a:rPr lang="de-AT" altLang="de-DE" dirty="0">
                <a:ea typeface="ＭＳ Ｐゴシック" panose="020B0600070205080204" pitchFamily="34" charset="-128"/>
              </a:rPr>
              <a:t> Daten </a:t>
            </a:r>
            <a:r>
              <a:rPr lang="de-AT" altLang="de-DE" sz="1400" dirty="0">
                <a:ea typeface="ＭＳ Ｐゴシック" panose="020B0600070205080204" pitchFamily="34" charset="-128"/>
              </a:rPr>
              <a:t>(Daten besonderer Kategorien </a:t>
            </a:r>
            <a:r>
              <a:rPr lang="de-AT" altLang="de-DE" sz="1400" dirty="0" err="1">
                <a:ea typeface="ＭＳ Ｐゴシック" panose="020B0600070205080204" pitchFamily="34" charset="-128"/>
              </a:rPr>
              <a:t>inkl</a:t>
            </a:r>
            <a:r>
              <a:rPr lang="de-AT" altLang="de-DE" sz="1400" dirty="0">
                <a:ea typeface="ＭＳ Ｐゴシック" panose="020B0600070205080204" pitchFamily="34" charset="-128"/>
              </a:rPr>
              <a:t> strafrechtsrelevanter Daten)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sz="1400" i="1" dirty="0">
                <a:ea typeface="ＭＳ Ｐゴシック" panose="020B0600070205080204" pitchFamily="34" charset="-128"/>
              </a:rPr>
              <a:t>(auszugsweise)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Ausdrückliche Einwilligung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Ausübung von Rechten / Erfüllung von Pflichten aus dem Arbeitsrecht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Verpflichtung aus gesetzlicher Vorschrift </a:t>
            </a:r>
            <a:r>
              <a:rPr lang="de-AT" altLang="de-DE" u="sng" dirty="0">
                <a:ea typeface="ＭＳ Ｐゴシック" panose="020B0600070205080204" pitchFamily="34" charset="-128"/>
              </a:rPr>
              <a:t>und</a:t>
            </a:r>
            <a:r>
              <a:rPr lang="de-AT" altLang="de-DE" dirty="0">
                <a:ea typeface="ＭＳ Ｐゴシック" panose="020B0600070205080204" pitchFamily="34" charset="-128"/>
              </a:rPr>
              <a:t> öffentliches Interesse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Geltendmachung / Verteidigung von Rechtsansprüchen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Lebenswichtige Interessen des Betroffenen (und mangelnde Einwilligungsfähigkeit)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Vom Betroffenen veröffentlichte Daten</a:t>
            </a:r>
          </a:p>
        </p:txBody>
      </p:sp>
    </p:spTree>
    <p:extLst>
      <p:ext uri="{BB962C8B-B14F-4D97-AF65-F5344CB8AC3E}">
        <p14:creationId xmlns:p14="http://schemas.microsoft.com/office/powerpoint/2010/main" val="107302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1"/>
                </a:solidFill>
              </a:rPr>
              <a:t>Was bleibt gleich?</a:t>
            </a:r>
            <a:endParaRPr lang="de-DE" altLang="de-DE" sz="28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02336" y="1542824"/>
            <a:ext cx="11449050" cy="4862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2. Datenschutzrechtliche Grundsätze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Zweckbindung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wie bisher – </a:t>
            </a:r>
            <a:r>
              <a:rPr lang="de-AT" altLang="de-DE" i="1" dirty="0">
                <a:ea typeface="ＭＳ Ｐゴシック" panose="020B0600070205080204" pitchFamily="34" charset="-128"/>
              </a:rPr>
              <a:t>„Es kommt nicht auf die Daten an; es kommt auf den Zweck an“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Daten nur erhoben, wenn Zweck festgelegt wurde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b="1" dirty="0">
                <a:ea typeface="ＭＳ Ｐゴシック" panose="020B0600070205080204" pitchFamily="34" charset="-128"/>
              </a:rPr>
              <a:t>Daten sind zu löschen (oder zu anonymisieren), wenn sie für den Zweck nicht mehr erforderlich sind</a:t>
            </a:r>
          </a:p>
          <a:p>
            <a:pPr lvl="2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r>
              <a:rPr lang="de-AT" altLang="de-DE" dirty="0">
                <a:ea typeface="ＭＳ Ｐゴシック" panose="020B0600070205080204" pitchFamily="34" charset="-128"/>
              </a:rPr>
              <a:t>Zweckänderung: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dirty="0">
                <a:ea typeface="ＭＳ Ｐゴシック" panose="020B0600070205080204" pitchFamily="34" charset="-128"/>
              </a:rPr>
              <a:t>	- Neuer Zweck mit altem Zweck vereinbar </a:t>
            </a: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keine neue Rechtfertigung, also zb keine neue Zustimmung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  (aber Informationspflicht)</a:t>
            </a:r>
          </a:p>
          <a:p>
            <a:pPr marL="594360" lvl="2" indent="0">
              <a:lnSpc>
                <a:spcPct val="150000"/>
              </a:lnSpc>
              <a:buClr>
                <a:schemeClr val="bg1">
                  <a:lumMod val="75000"/>
                </a:schemeClr>
              </a:buClr>
              <a:buNone/>
            </a:pPr>
            <a:r>
              <a:rPr lang="de-AT" altLang="de-DE" dirty="0">
                <a:ea typeface="ＭＳ Ｐゴシック" panose="020B0600070205080204" pitchFamily="34" charset="-128"/>
                <a:sym typeface="Wingdings" panose="05000000000000000000" pitchFamily="2" charset="2"/>
              </a:rPr>
              <a:t>	- Nicht vereinbar: Neue Rechtsgrundlage</a:t>
            </a:r>
          </a:p>
          <a:p>
            <a:pPr lvl="1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Verdana" panose="020B0604030504040204" pitchFamily="34" charset="0"/>
              <a:buChar char="│"/>
            </a:pPr>
            <a:endParaRPr lang="de-AT" altLang="de-D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658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sign_mf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_mf" id="{BFF6BA45-A473-472E-990A-F8FCB229C0D8}" vid="{F5D52FDF-78D3-416A-9D2B-9D118B45A4DE}"/>
    </a:ext>
  </a:extLst>
</a:theme>
</file>

<file path=ppt/theme/theme2.xml><?xml version="1.0" encoding="utf-8"?>
<a:theme xmlns:a="http://schemas.openxmlformats.org/drawingml/2006/main" name="1_Design_mf_Uebersicht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_mf" id="{BFF6BA45-A473-472E-990A-F8FCB229C0D8}" vid="{F5D52FDF-78D3-416A-9D2B-9D118B45A4D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3452</Words>
  <Application>Microsoft Office PowerPoint</Application>
  <PresentationFormat>Breitbild</PresentationFormat>
  <Paragraphs>772</Paragraphs>
  <Slides>60</Slides>
  <Notes>59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69" baseType="lpstr">
      <vt:lpstr>ＭＳ Ｐゴシック</vt:lpstr>
      <vt:lpstr>Arial</vt:lpstr>
      <vt:lpstr>Calibri</vt:lpstr>
      <vt:lpstr>Tele-GroteskNor</vt:lpstr>
      <vt:lpstr>Verdana</vt:lpstr>
      <vt:lpstr>Wingdings</vt:lpstr>
      <vt:lpstr>Wingdings 2</vt:lpstr>
      <vt:lpstr>Design_mf</vt:lpstr>
      <vt:lpstr>1_Design_mf_Uebersicht</vt:lpstr>
      <vt:lpstr>PowerPoint-Präsentation</vt:lpstr>
      <vt:lpstr>Was alles am Plan steht …</vt:lpstr>
      <vt:lpstr>Was alles am Plan steht …</vt:lpstr>
      <vt:lpstr>Die Zulässigkeitsprüfung</vt:lpstr>
      <vt:lpstr>Die Zulässigkeitsprüfung</vt:lpstr>
      <vt:lpstr>Was bleibt gleich?</vt:lpstr>
      <vt:lpstr>Was bleibt gleich?</vt:lpstr>
      <vt:lpstr>Was bleibt gleich?</vt:lpstr>
      <vt:lpstr>Was bleibt gleich?</vt:lpstr>
      <vt:lpstr>Was bleibt gleich?</vt:lpstr>
      <vt:lpstr>Was bleibt gleich?</vt:lpstr>
      <vt:lpstr>Was bleibt gleich?</vt:lpstr>
      <vt:lpstr>Was alles am Plan steht …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Ausgewählte Fragen</vt:lpstr>
      <vt:lpstr>Was alles am Plan steht …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Was wird neu?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Fuhrer</dc:creator>
  <cp:lastModifiedBy>Martin Fuhrer</cp:lastModifiedBy>
  <cp:revision>45</cp:revision>
  <dcterms:created xsi:type="dcterms:W3CDTF">2017-08-14T13:07:25Z</dcterms:created>
  <dcterms:modified xsi:type="dcterms:W3CDTF">2017-08-18T12:30:32Z</dcterms:modified>
</cp:coreProperties>
</file>